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Helvetica World" charset="1" panose="020B0500040000020004"/>
      <p:regular r:id="rId19"/>
    </p:embeddedFont>
    <p:embeddedFont>
      <p:font typeface="Poppins" charset="1" panose="00000500000000000000"/>
      <p:regular r:id="rId20"/>
    </p:embeddedFont>
    <p:embeddedFont>
      <p:font typeface="Helvetica World Bold" charset="1" panose="020B0800040000020004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3740" y="1472267"/>
            <a:ext cx="9913688" cy="9913688"/>
          </a:xfrm>
          <a:custGeom>
            <a:avLst/>
            <a:gdLst/>
            <a:ahLst/>
            <a:cxnLst/>
            <a:rect r="r" b="b" t="t" l="l"/>
            <a:pathLst>
              <a:path h="9913688" w="9913688">
                <a:moveTo>
                  <a:pt x="0" y="0"/>
                </a:moveTo>
                <a:lnTo>
                  <a:pt x="9913688" y="0"/>
                </a:lnTo>
                <a:lnTo>
                  <a:pt x="9913688" y="9913687"/>
                </a:lnTo>
                <a:lnTo>
                  <a:pt x="0" y="9913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70823" y="513381"/>
            <a:ext cx="8744919" cy="8744919"/>
          </a:xfrm>
          <a:custGeom>
            <a:avLst/>
            <a:gdLst/>
            <a:ahLst/>
            <a:cxnLst/>
            <a:rect r="r" b="b" t="t" l="l"/>
            <a:pathLst>
              <a:path h="8744919" w="8744919">
                <a:moveTo>
                  <a:pt x="0" y="0"/>
                </a:moveTo>
                <a:lnTo>
                  <a:pt x="8744919" y="0"/>
                </a:lnTo>
                <a:lnTo>
                  <a:pt x="8744919" y="8744919"/>
                </a:lnTo>
                <a:lnTo>
                  <a:pt x="0" y="8744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2786038" y="3127625"/>
            <a:ext cx="12715924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CUSTOMER BEHAVIOUR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829636" y="6223421"/>
            <a:ext cx="8628728" cy="1263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Understanding Consumer Trends for Improved Marketing Strategies of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SHOP EASY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54248" y="1519892"/>
            <a:ext cx="9179504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160"/>
              </a:lnSpc>
            </a:pPr>
            <a:r>
              <a:rPr lang="en-US" sz="2400" spc="-11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by Meenakshi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7449" y="-253647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86100" y="500098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93836" y="7555358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0" y="0"/>
                </a:moveTo>
                <a:lnTo>
                  <a:pt x="3613542" y="0"/>
                </a:lnTo>
                <a:lnTo>
                  <a:pt x="36135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95007" y="2175168"/>
            <a:ext cx="15097985" cy="13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Main challenges identified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73923" y="4649556"/>
            <a:ext cx="2021050" cy="100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42"/>
              </a:lnSpc>
            </a:pPr>
            <a:r>
              <a:rPr lang="en-US" sz="6788" spc="-9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24455" y="4649556"/>
            <a:ext cx="2021050" cy="100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42"/>
              </a:lnSpc>
            </a:pPr>
            <a:r>
              <a:rPr lang="en-US" sz="6788" spc="-9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66402" y="4649556"/>
            <a:ext cx="2021050" cy="100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42"/>
              </a:lnSpc>
            </a:pPr>
            <a:r>
              <a:rPr lang="en-US" sz="6788" spc="-9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80479" y="5915945"/>
            <a:ext cx="3231570" cy="212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Customer Journey Analysis: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Drop-Off Points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Successful Conversions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Average Durations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68755" y="5915945"/>
            <a:ext cx="3231570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Customer Review Analysis: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Highest &amp; Lowest rated products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Sentiment Analysis of Customers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Review Trends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157032" y="5915945"/>
            <a:ext cx="3231570" cy="247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 Marketing Effectiveness: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Customer Retention Rate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Repeat vs First time Buyers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Best Performing Products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872249" y="-561615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2380479" y="4091845"/>
            <a:ext cx="13445154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144500" y="-160861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669630" y="6172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040677" y="3425466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69630" y="1623504"/>
            <a:ext cx="5916762" cy="5916762"/>
          </a:xfrm>
          <a:custGeom>
            <a:avLst/>
            <a:gdLst/>
            <a:ahLst/>
            <a:cxnLst/>
            <a:rect r="r" b="b" t="t" l="l"/>
            <a:pathLst>
              <a:path h="5916762" w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59150" y="154649"/>
            <a:ext cx="9585350" cy="2351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8424"/>
              </a:lnSpc>
            </a:pPr>
            <a:r>
              <a:rPr lang="en-US" b="true" sz="7200" spc="-100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Insights &amp; Recommendations: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40566" y="3441536"/>
            <a:ext cx="9280639" cy="629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Customer Who read reviews are more likely to Purchase.</a:t>
            </a:r>
          </a:p>
          <a:p>
            <a:pPr algn="ctr">
              <a:lnSpc>
                <a:spcPts val="3359"/>
              </a:lnSpc>
            </a:pP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Region specific product preferences indicate a need for localized Marketing.</a:t>
            </a:r>
          </a:p>
          <a:p>
            <a:pPr algn="ctr">
              <a:lnSpc>
                <a:spcPts val="3359"/>
              </a:lnSpc>
            </a:pP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Actionable Recommendations:</a:t>
            </a:r>
          </a:p>
          <a:p>
            <a:pPr algn="ctr">
              <a:lnSpc>
                <a:spcPts val="3359"/>
              </a:lnSpc>
            </a:pP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Improve product descriptions and review visibility to boost conversion rates.</a:t>
            </a:r>
          </a:p>
          <a:p>
            <a:pPr algn="ctr">
              <a:lnSpc>
                <a:spcPts val="3359"/>
              </a:lnSpc>
            </a:pP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Target marketing campaigns toward repeat buyers in high performing regions.</a:t>
            </a:r>
          </a:p>
          <a:p>
            <a:pPr algn="ctr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Focus on resolving common complaints in low-rated products.</a:t>
            </a:r>
          </a:p>
          <a:p>
            <a:pPr algn="ctr">
              <a:lnSpc>
                <a:spcPts val="3359"/>
              </a:lnSpc>
            </a:pPr>
          </a:p>
        </p:txBody>
      </p:sp>
      <p:sp>
        <p:nvSpPr>
          <p:cNvPr name="AutoShape 10" id="10"/>
          <p:cNvSpPr/>
          <p:nvPr/>
        </p:nvSpPr>
        <p:spPr>
          <a:xfrm flipV="true">
            <a:off x="3863861" y="2985439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53535" y="-3517343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86100" y="522525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46516" y="1662206"/>
            <a:ext cx="7126090" cy="7126090"/>
          </a:xfrm>
          <a:custGeom>
            <a:avLst/>
            <a:gdLst/>
            <a:ahLst/>
            <a:cxnLst/>
            <a:rect r="r" b="b" t="t" l="l"/>
            <a:pathLst>
              <a:path h="7126090" w="7126090">
                <a:moveTo>
                  <a:pt x="0" y="0"/>
                </a:moveTo>
                <a:lnTo>
                  <a:pt x="7126089" y="0"/>
                </a:lnTo>
                <a:lnTo>
                  <a:pt x="7126089" y="7126090"/>
                </a:lnTo>
                <a:lnTo>
                  <a:pt x="0" y="71260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284835" y="717418"/>
            <a:ext cx="9610904" cy="1378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048745" y="5084157"/>
            <a:ext cx="3231570" cy="458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Summary: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Customer Behaviour Analysis provided a deeper a deeper understanding of buying Patterns, Sentiment and engagement.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Marketing Strategies can now be tailored to improve Customer retention and Satisfication.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61928" y="5168101"/>
            <a:ext cx="3231570" cy="317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Future Scope: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Future analysis of seasonal trends or specific customer segments.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Explore advanced techniques like Machine Learning for predictive analytics.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268065" y="4136562"/>
            <a:ext cx="2021050" cy="100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42"/>
              </a:lnSpc>
            </a:pPr>
            <a:r>
              <a:rPr lang="en-US" sz="6788" spc="-9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85560" y="4136562"/>
            <a:ext cx="2021050" cy="1006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942"/>
              </a:lnSpc>
            </a:pPr>
            <a:r>
              <a:rPr lang="en-US" sz="6788" spc="-95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615100" y="2519739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284835" y="3836382"/>
            <a:ext cx="6492240" cy="0"/>
          </a:xfrm>
          <a:prstGeom prst="line">
            <a:avLst/>
          </a:prstGeom>
          <a:ln cap="flat" w="3810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86038" y="3127625"/>
            <a:ext cx="12715924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 YOU</a:t>
            </a:r>
          </a:p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 MUCH!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554248" y="1519892"/>
            <a:ext cx="9179504" cy="31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2160"/>
              </a:lnSpc>
            </a:pPr>
            <a:r>
              <a:rPr lang="en-US" sz="2400" spc="-11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Presented by Meenakshi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400332" y="1028700"/>
            <a:ext cx="4497548" cy="6356958"/>
          </a:xfrm>
          <a:custGeom>
            <a:avLst/>
            <a:gdLst/>
            <a:ahLst/>
            <a:cxnLst/>
            <a:rect r="r" b="b" t="t" l="l"/>
            <a:pathLst>
              <a:path h="6356958" w="4497548">
                <a:moveTo>
                  <a:pt x="0" y="0"/>
                </a:moveTo>
                <a:lnTo>
                  <a:pt x="4497548" y="0"/>
                </a:lnTo>
                <a:lnTo>
                  <a:pt x="449754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3715" y="1028700"/>
            <a:ext cx="8185768" cy="5763403"/>
          </a:xfrm>
          <a:custGeom>
            <a:avLst/>
            <a:gdLst/>
            <a:ahLst/>
            <a:cxnLst/>
            <a:rect r="r" b="b" t="t" l="l"/>
            <a:pathLst>
              <a:path h="5763403" w="8185768">
                <a:moveTo>
                  <a:pt x="0" y="0"/>
                </a:moveTo>
                <a:lnTo>
                  <a:pt x="8185768" y="0"/>
                </a:lnTo>
                <a:lnTo>
                  <a:pt x="8185768" y="5763403"/>
                </a:lnTo>
                <a:lnTo>
                  <a:pt x="0" y="5763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92" t="0" r="-319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65079" y="368711"/>
            <a:ext cx="487445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Letter to Marketing MANGAER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163134" y="1145050"/>
            <a:ext cx="5001593" cy="7293279"/>
          </a:xfrm>
          <a:custGeom>
            <a:avLst/>
            <a:gdLst/>
            <a:ahLst/>
            <a:cxnLst/>
            <a:rect r="r" b="b" t="t" l="l"/>
            <a:pathLst>
              <a:path h="7293279" w="5001593">
                <a:moveTo>
                  <a:pt x="0" y="0"/>
                </a:moveTo>
                <a:lnTo>
                  <a:pt x="5001593" y="0"/>
                </a:lnTo>
                <a:lnTo>
                  <a:pt x="5001593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7" t="0" r="-5382" b="-303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68370" y="1145050"/>
            <a:ext cx="6832166" cy="5556898"/>
          </a:xfrm>
          <a:custGeom>
            <a:avLst/>
            <a:gdLst/>
            <a:ahLst/>
            <a:cxnLst/>
            <a:rect r="r" b="b" t="t" l="l"/>
            <a:pathLst>
              <a:path h="5556898" w="6832166">
                <a:moveTo>
                  <a:pt x="0" y="0"/>
                </a:moveTo>
                <a:lnTo>
                  <a:pt x="6832165" y="0"/>
                </a:lnTo>
                <a:lnTo>
                  <a:pt x="6832165" y="5556898"/>
                </a:lnTo>
                <a:lnTo>
                  <a:pt x="0" y="555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48" t="0" r="-1048" b="-296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05648" y="369993"/>
            <a:ext cx="6492240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Letter to Customer Experience Manager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9082" y="-30861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59106" y="5708398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61661" y="628441"/>
            <a:ext cx="9585350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Agenda(Table of Contents):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27620" y="1623504"/>
            <a:ext cx="6235615" cy="6235615"/>
          </a:xfrm>
          <a:custGeom>
            <a:avLst/>
            <a:gdLst/>
            <a:ahLst/>
            <a:cxnLst/>
            <a:rect r="r" b="b" t="t" l="l"/>
            <a:pathLst>
              <a:path h="6235615" w="6235615">
                <a:moveTo>
                  <a:pt x="0" y="0"/>
                </a:moveTo>
                <a:lnTo>
                  <a:pt x="6235615" y="0"/>
                </a:lnTo>
                <a:lnTo>
                  <a:pt x="6235615" y="6235615"/>
                </a:lnTo>
                <a:lnTo>
                  <a:pt x="0" y="62356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 flipV="true">
            <a:off x="1861661" y="3699269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4158116" y="3632594"/>
            <a:ext cx="4992439" cy="629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•Introduction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•Objectives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•Technologies Used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•Data Sources and Description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•Data Preparation(SQL &amp; Python)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•Main Challenges Identified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•Insights &amp; Recommendations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•Conclusion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20797" y="548286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639569" y="-2491296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2989" y="5414843"/>
            <a:ext cx="6553869" cy="5576747"/>
          </a:xfrm>
          <a:custGeom>
            <a:avLst/>
            <a:gdLst/>
            <a:ahLst/>
            <a:cxnLst/>
            <a:rect r="r" b="b" t="t" l="l"/>
            <a:pathLst>
              <a:path h="5576747" w="6553869">
                <a:moveTo>
                  <a:pt x="0" y="0"/>
                </a:moveTo>
                <a:lnTo>
                  <a:pt x="6553869" y="0"/>
                </a:lnTo>
                <a:lnTo>
                  <a:pt x="6553869" y="5576747"/>
                </a:lnTo>
                <a:lnTo>
                  <a:pt x="0" y="55767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99234" y="6887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8059" y="2226176"/>
            <a:ext cx="9585350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 to results analysis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503681" y="5473341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225521" y="5914282"/>
            <a:ext cx="17062479" cy="2520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•Customer Behavior Analysis helps companies understand how customers interact with products and services.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•This analysis involves extracting key insights from data to guide marketing and sales strategies.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•The goal is to identify patterns that lead to customer retention, drop-off, engagement, and satisfaction.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4143" y="-41148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20091" y="5985737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7620" y="1028700"/>
            <a:ext cx="6333399" cy="6333399"/>
          </a:xfrm>
          <a:custGeom>
            <a:avLst/>
            <a:gdLst/>
            <a:ahLst/>
            <a:cxnLst/>
            <a:rect r="r" b="b" t="t" l="l"/>
            <a:pathLst>
              <a:path h="6333399" w="6333399">
                <a:moveTo>
                  <a:pt x="0" y="0"/>
                </a:moveTo>
                <a:lnTo>
                  <a:pt x="6333399" y="0"/>
                </a:lnTo>
                <a:lnTo>
                  <a:pt x="6333399" y="6333399"/>
                </a:lnTo>
                <a:lnTo>
                  <a:pt x="0" y="63333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166372" y="2845301"/>
            <a:ext cx="9585350" cy="1501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45"/>
              </a:lnSpc>
            </a:pPr>
            <a:r>
              <a:rPr lang="en-US" b="true" sz="9184" spc="-128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Objectives: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66372" y="6102002"/>
            <a:ext cx="9280639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</p:txBody>
      </p:sp>
      <p:sp>
        <p:nvSpPr>
          <p:cNvPr name="AutoShape 9" id="9"/>
          <p:cNvSpPr/>
          <p:nvPr/>
        </p:nvSpPr>
        <p:spPr>
          <a:xfrm flipV="true">
            <a:off x="1719109" y="4356668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6255" y="5399803"/>
            <a:ext cx="17398122" cy="291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     </a:t>
            </a:r>
            <a:r>
              <a:rPr lang="en-US" sz="2374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•Identify key customer behavior trends such as product preferences, buying patterns, and engagement duration.</a:t>
            </a:r>
          </a:p>
          <a:p>
            <a:pPr algn="ctr">
              <a:lnSpc>
                <a:spcPts val="3324"/>
              </a:lnSpc>
              <a:spcBef>
                <a:spcPct val="0"/>
              </a:spcBef>
            </a:pPr>
          </a:p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•Understand factors affecting customer retention and drop-off.</a:t>
            </a:r>
          </a:p>
          <a:p>
            <a:pPr algn="ctr">
              <a:lnSpc>
                <a:spcPts val="3324"/>
              </a:lnSpc>
              <a:spcBef>
                <a:spcPct val="0"/>
              </a:spcBef>
            </a:pPr>
          </a:p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•Analyze customer reviews to gauge product satisfaction and areas of improvement.</a:t>
            </a:r>
          </a:p>
          <a:p>
            <a:pPr algn="ctr">
              <a:lnSpc>
                <a:spcPts val="3324"/>
              </a:lnSpc>
              <a:spcBef>
                <a:spcPct val="0"/>
              </a:spcBef>
            </a:pPr>
          </a:p>
          <a:p>
            <a:pPr algn="ctr">
              <a:lnSpc>
                <a:spcPts val="3324"/>
              </a:lnSpc>
              <a:spcBef>
                <a:spcPct val="0"/>
              </a:spcBef>
            </a:pPr>
            <a:r>
              <a:rPr lang="en-US" sz="2374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•Assess marketing effectiveness by measuring customer acquisition, retention, and conversion rates.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7849" y="6735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40677" y="3425466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82394" y="61684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69630" y="1623504"/>
            <a:ext cx="5916762" cy="5916762"/>
          </a:xfrm>
          <a:custGeom>
            <a:avLst/>
            <a:gdLst/>
            <a:ahLst/>
            <a:cxnLst/>
            <a:rect r="r" b="b" t="t" l="l"/>
            <a:pathLst>
              <a:path h="5916762" w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8059" y="2226176"/>
            <a:ext cx="9585350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Technologies Used: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503681" y="5473341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4558882" y="6174567"/>
            <a:ext cx="9770120" cy="37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Python: Data analysis and report generation.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MySQL: Database management and data extraction.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Pandas: Data manipulation and transformation.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NLTK: Basic sentiment analysis from customer reviews.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MYSQL Connector: Connecting Python with MYSQL to run queries.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17849" y="673520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35597" y="8434597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40677" y="3425466"/>
            <a:ext cx="3613543" cy="4114800"/>
          </a:xfrm>
          <a:custGeom>
            <a:avLst/>
            <a:gdLst/>
            <a:ahLst/>
            <a:cxnLst/>
            <a:rect r="r" b="b" t="t" l="l"/>
            <a:pathLst>
              <a:path h="4114800" w="3613543">
                <a:moveTo>
                  <a:pt x="0" y="0"/>
                </a:moveTo>
                <a:lnTo>
                  <a:pt x="3613543" y="0"/>
                </a:lnTo>
                <a:lnTo>
                  <a:pt x="36135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382394" y="61684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69630" y="1623504"/>
            <a:ext cx="5916762" cy="5916762"/>
          </a:xfrm>
          <a:custGeom>
            <a:avLst/>
            <a:gdLst/>
            <a:ahLst/>
            <a:cxnLst/>
            <a:rect r="r" b="b" t="t" l="l"/>
            <a:pathLst>
              <a:path h="5916762" w="5916762">
                <a:moveTo>
                  <a:pt x="0" y="0"/>
                </a:moveTo>
                <a:lnTo>
                  <a:pt x="5916761" y="0"/>
                </a:lnTo>
                <a:lnTo>
                  <a:pt x="5916761" y="5916762"/>
                </a:lnTo>
                <a:lnTo>
                  <a:pt x="0" y="59167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9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29544" y="-205100"/>
            <a:ext cx="11166668" cy="2740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745"/>
              </a:lnSpc>
            </a:pPr>
            <a:r>
              <a:rPr lang="en-US" sz="9184" spc="-128">
                <a:solidFill>
                  <a:srgbClr val="00694C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Sources and Description: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3977529" y="2544517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2966085"/>
            <a:ext cx="15430202" cy="6292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Data Overview: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•Customers Data: Contains customer demographics, ID, etc.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•Products Data: Contains product details.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•Engagement Data: Data about customer interactions.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•Customer Journey: Data on customer progress through stages (e.g., product discovery to purchase).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•Reviews Data: Customer reviews and ratings.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Data Sources: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•CSV files, MySQL database (e.g., using SQL queries and Python).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36896" y="-3680904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40064" y="1028700"/>
            <a:ext cx="823703" cy="823703"/>
          </a:xfrm>
          <a:custGeom>
            <a:avLst/>
            <a:gdLst/>
            <a:ahLst/>
            <a:cxnLst/>
            <a:rect r="r" b="b" t="t" l="l"/>
            <a:pathLst>
              <a:path h="823703" w="823703">
                <a:moveTo>
                  <a:pt x="0" y="0"/>
                </a:moveTo>
                <a:lnTo>
                  <a:pt x="823703" y="0"/>
                </a:lnTo>
                <a:lnTo>
                  <a:pt x="823703" y="823703"/>
                </a:lnTo>
                <a:lnTo>
                  <a:pt x="0" y="8237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196416" y="630320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0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081616" y="1028700"/>
            <a:ext cx="7039992" cy="7039992"/>
          </a:xfrm>
          <a:custGeom>
            <a:avLst/>
            <a:gdLst/>
            <a:ahLst/>
            <a:cxnLst/>
            <a:rect r="r" b="b" t="t" l="l"/>
            <a:pathLst>
              <a:path h="7039992" w="7039992">
                <a:moveTo>
                  <a:pt x="0" y="0"/>
                </a:moveTo>
                <a:lnTo>
                  <a:pt x="7039991" y="0"/>
                </a:lnTo>
                <a:lnTo>
                  <a:pt x="7039991" y="7039992"/>
                </a:lnTo>
                <a:lnTo>
                  <a:pt x="0" y="7039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9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51325" y="452946"/>
            <a:ext cx="9585350" cy="298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10745"/>
              </a:lnSpc>
            </a:pPr>
            <a:r>
              <a:rPr lang="en-US" b="true" sz="9184" spc="-128">
                <a:solidFill>
                  <a:srgbClr val="00694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Data Preparation (SQL &amp; Python):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5958375" y="3803364"/>
            <a:ext cx="9280639" cy="0"/>
          </a:xfrm>
          <a:prstGeom prst="line">
            <a:avLst/>
          </a:prstGeom>
          <a:ln cap="flat" w="19050">
            <a:solidFill>
              <a:srgbClr val="00694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836896" y="4098639"/>
            <a:ext cx="14849921" cy="545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•Data Extraction: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•SQL queries were used to retrieve relevant customer and product data.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•Example: Using JOIN to combine customer data with product engagement.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•Data Transformation: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•Data cleaning: Removed null values, duplicates.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•Created new features: Derived metrics such as average engagement time per customer, ratings.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694C"/>
                </a:solidFill>
                <a:latin typeface="Poppins"/>
                <a:ea typeface="Poppins"/>
                <a:cs typeface="Poppins"/>
                <a:sym typeface="Poppins"/>
              </a:rPr>
              <a:t>•Used Python libraries (e.g., Pandas) to manipulate and analyze data.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DAGkY9BEESk</dc:identifier>
  <dcterms:modified xsi:type="dcterms:W3CDTF">2011-08-01T06:04:30Z</dcterms:modified>
  <cp:revision>1</cp:revision>
  <dc:title>Presented by Meenakshi</dc:title>
</cp:coreProperties>
</file>